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56" r:id="rId3"/>
    <p:sldId id="370" r:id="rId4"/>
    <p:sldId id="371" r:id="rId5"/>
    <p:sldId id="372" r:id="rId6"/>
    <p:sldId id="373" r:id="rId7"/>
    <p:sldId id="374" r:id="rId8"/>
    <p:sldId id="375" r:id="rId9"/>
    <p:sldId id="369" r:id="rId10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87223"/>
    <a:srgbClr val="F9E761"/>
    <a:srgbClr val="FDB9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5" autoAdjust="0"/>
    <p:restoredTop sz="92718" autoAdjust="0"/>
  </p:normalViewPr>
  <p:slideViewPr>
    <p:cSldViewPr>
      <p:cViewPr varScale="1">
        <p:scale>
          <a:sx n="75" d="100"/>
          <a:sy n="75" d="100"/>
        </p:scale>
        <p:origin x="1501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r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D7323F-CD18-4F63-AFC9-B632AB2424FD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8152" tIns="49076" rIns="98152" bIns="49076" rtlCol="0" anchor="b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8152" tIns="49076" rIns="98152" bIns="490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31552C86-2786-440C-A02B-C35B02D3A1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A831201-2D49-4DDA-A97E-CFCB87DCCFC0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152" tIns="49076" rIns="98152" bIns="49076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2513"/>
            <a:ext cx="5680075" cy="4603750"/>
          </a:xfrm>
          <a:prstGeom prst="rect">
            <a:avLst/>
          </a:prstGeom>
        </p:spPr>
        <p:txBody>
          <a:bodyPr vert="horz" lIns="98152" tIns="49076" rIns="98152" bIns="4907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8152" tIns="49076" rIns="98152" bIns="49076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8152" tIns="49076" rIns="98152" bIns="490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853A7020-3212-4897-9821-99ABE9A1AE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25D3943-0381-40CB-9283-B77B1D3E7DF7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ZA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BACACF1-D07A-4917-8C25-E473BDA06573}" type="slidenum">
              <a:rPr lang="en-GB" altLang="en-US" smtClean="0"/>
              <a:pPr/>
              <a:t>2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11BE5E-8F6A-4F87-B6A1-D0E5308DE9BF}" type="slidenum">
              <a:rPr lang="en-GB" altLang="en-US" smtClean="0"/>
              <a:pPr/>
              <a:t>8</a:t>
            </a:fld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8DD58-7AD5-40BB-8139-580736F3DB59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F590F-90F0-40C2-ADCD-AD62BB1633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80045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B77C7-F9B7-48D4-A529-08F6933C10B4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A1257-909B-4234-AF43-660D9582CD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538828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72F21-2D52-4444-B1BA-0076AF7A7910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4ED89-E7A6-4A71-A46E-AAC964D39D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62867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de-DE" noProof="0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XXX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D91DCFD-9B40-4007-AFAA-343C3F0E32AD}" type="datetime1">
              <a:rPr lang="en-GB"/>
              <a:pPr>
                <a:defRPr/>
              </a:pPr>
              <a:t>19/08/2017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179814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blum_son\Desktop\Documents\Communications\Logos\ELdZ_Kenia_en_3\ELdZ_Kenia_en_3\ELdZ_Kenia_en\JPEG_RGB_600dpi\ELdZ_Ken_rgb_e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" b="27"/>
          <a:stretch>
            <a:fillRect/>
          </a:stretch>
        </p:blipFill>
        <p:spPr bwMode="auto">
          <a:xfrm>
            <a:off x="206375" y="12700"/>
            <a:ext cx="19462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de-DE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XXX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443BE6-75FC-4D8E-9889-C306F61BC668}" type="datetime1">
              <a:rPr lang="en-GB"/>
              <a:pPr>
                <a:defRPr/>
              </a:pPr>
              <a:t>19/08/2017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421720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de-DE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6" name="Bildplatzhalter 2"/>
          <p:cNvSpPr>
            <a:spLocks noGrp="1"/>
          </p:cNvSpPr>
          <p:nvPr>
            <p:ph type="pic" idx="12"/>
          </p:nvPr>
        </p:nvSpPr>
        <p:spPr>
          <a:xfrm>
            <a:off x="6786000" y="2448001"/>
            <a:ext cx="2358000" cy="2052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 smtClean="0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XXX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553762D-0C0B-4AF3-BB0C-CDB00C25422E}" type="datetime1">
              <a:rPr lang="en-GB"/>
              <a:pPr>
                <a:defRPr/>
              </a:pPr>
              <a:t>19/08/2017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4209870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großes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de-DE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2"/>
          </p:nvPr>
        </p:nvSpPr>
        <p:spPr>
          <a:xfrm>
            <a:off x="6786000" y="2448001"/>
            <a:ext cx="2358000" cy="3348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 smtClean="0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XXX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AB0B0C-7C3A-442F-8F29-46837695EFE9}" type="datetime1">
              <a:rPr lang="en-GB"/>
              <a:pPr>
                <a:defRPr/>
              </a:pPr>
              <a:t>19/08/2017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85469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Sub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de-DE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2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XXX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999078C-3A7F-438B-BB02-4A2FE9CC8787}" type="datetime1">
              <a:rPr lang="en-GB"/>
              <a:pPr>
                <a:defRPr/>
              </a:pPr>
              <a:t>19/08/2017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35652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de-DE" noProof="0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683999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2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XXX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6CD1BE5-EC0E-416E-B439-D3F777DD2887}" type="datetime1">
              <a:rPr lang="en-GB"/>
              <a:pPr>
                <a:defRPr/>
              </a:pPr>
              <a:t>19/08/2017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10340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D96AA-1244-47CC-B351-914C77885B7F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182B4-C1C1-4529-98C2-CAF16EF15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551029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2ED4E-4E74-45F7-AEEE-2EBF94EDC805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C0583-39C7-4A7C-8C21-25C0BA0A88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657770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E227F-45E9-4DE2-B2EE-0CD144709EE1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9E8DF-1BE0-4720-8702-D54C65536B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63307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B3132-C67E-46C1-99FD-BAD53EFA549F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50CCC-D34F-457D-9C39-962E58D7E6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85902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6373-DCD6-43A1-AF19-87484A20BAA7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FD234-6E1D-4DF7-A73D-AD6EA6FA41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40407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6FD2D-7A8A-4655-BA3A-5073A3718585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700F1-47E4-4E9C-B1AF-0FF905B1D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999255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BCD3E-8AF1-4E1F-A4EA-3676F797DE92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0892F-7D02-427E-B884-E5D8602231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951248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E3401-9CD6-4C00-BD6A-25A0EF9B86AF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77117-E769-4160-83F1-82B3BE11B2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351088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7F57BD-6597-4D04-A350-015C0EABD0DC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A2A8D72-79B4-4455-BC74-3B6EBBA77F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Grafik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Grafik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447925"/>
            <a:ext cx="777557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First layer</a:t>
            </a:r>
          </a:p>
          <a:p>
            <a:pPr lvl="1"/>
            <a:r>
              <a:rPr lang="en-GB" altLang="en-US" smtClean="0"/>
              <a:t>Second layer</a:t>
            </a:r>
          </a:p>
          <a:p>
            <a:pPr lvl="2"/>
            <a:r>
              <a:rPr lang="en-GB" altLang="en-US" smtClean="0"/>
              <a:t>Third layer</a:t>
            </a:r>
          </a:p>
          <a:p>
            <a:pPr lvl="3"/>
            <a:r>
              <a:rPr lang="en-GB" altLang="en-US" smtClean="0"/>
              <a:t>Fourth layer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704138" y="6581775"/>
            <a:ext cx="9271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1000" b="0" dirty="0" smtClean="0">
                <a:solidFill>
                  <a:srgbClr val="6E6452"/>
                </a:solidFill>
                <a:latin typeface="Arial Narrow" pitchFamily="34" charset="0"/>
              </a:rPr>
              <a:t>Page </a:t>
            </a:r>
            <a:fld id="{C69290B1-7B0E-4604-B28A-5BC5EB66C6EE}" type="slidenum">
              <a:rPr lang="en-GB" sz="1000" b="0" smtClean="0">
                <a:solidFill>
                  <a:srgbClr val="6E6452"/>
                </a:solidFill>
                <a:latin typeface="Arial Narrow" pitchFamily="34" charset="0"/>
              </a:rPr>
              <a:pPr>
                <a:defRPr/>
              </a:pPr>
              <a:t>‹#›</a:t>
            </a:fld>
            <a:endParaRPr lang="en-GB" sz="1000" b="0" dirty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62263" y="6581775"/>
            <a:ext cx="34194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000" b="1" spc="70" baseline="0">
                <a:solidFill>
                  <a:srgbClr val="6E6452"/>
                </a:solidFill>
                <a:latin typeface="Arial Narrow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XXX</a:t>
            </a:r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450" y="6581775"/>
            <a:ext cx="1295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  <a:cs typeface="+mn-cs"/>
              </a:defRPr>
            </a:lvl1pPr>
          </a:lstStyle>
          <a:p>
            <a:pPr>
              <a:defRPr/>
            </a:pPr>
            <a:fld id="{A42151D1-A8F0-463D-96EA-55DF6FE8CA6C}" type="datetime1">
              <a:rPr lang="en-GB"/>
              <a:pPr>
                <a:defRPr/>
              </a:pPr>
              <a:t>19/08/2017</a:t>
            </a:fld>
            <a:endParaRPr lang="en-GB" dirty="0"/>
          </a:p>
        </p:txBody>
      </p:sp>
      <p:sp>
        <p:nvSpPr>
          <p:cNvPr id="2056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482725"/>
            <a:ext cx="77755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here to add title</a:t>
            </a:r>
            <a:endParaRPr lang="de-DE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58775" indent="-358775" algn="l" rtl="0" eaLnBrk="0" fontAlgn="base" hangingPunct="0">
        <a:spcBef>
          <a:spcPts val="400"/>
        </a:spcBef>
        <a:spcAft>
          <a:spcPts val="800"/>
        </a:spcAft>
        <a:buClr>
          <a:srgbClr val="C80F0F"/>
        </a:buClr>
        <a:buFont typeface="Arial" panose="020B0604020202020204" pitchFamily="34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400"/>
        </a:spcBef>
        <a:spcAft>
          <a:spcPts val="800"/>
        </a:spcAft>
        <a:buClr>
          <a:srgbClr val="6E6452"/>
        </a:buClr>
        <a:buFont typeface="Arial" panose="020B0604020202020204" pitchFamily="34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</a:defRPr>
      </a:lvl2pPr>
      <a:lvl3pPr marL="1079500" indent="-358775" algn="l" rtl="0" eaLnBrk="0" fontAlgn="base" hangingPunct="0">
        <a:spcBef>
          <a:spcPts val="400"/>
        </a:spcBef>
        <a:spcAft>
          <a:spcPts val="800"/>
        </a:spcAft>
        <a:buClr>
          <a:srgbClr val="6E6452"/>
        </a:buClr>
        <a:buFont typeface="Arial" panose="020B0604020202020204" pitchFamily="34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</a:defRPr>
      </a:lvl3pPr>
      <a:lvl4pPr marL="1439863" indent="-358775" algn="l" rtl="0" eaLnBrk="0" fontAlgn="base" hangingPunct="0">
        <a:spcBef>
          <a:spcPts val="400"/>
        </a:spcBef>
        <a:spcAft>
          <a:spcPts val="800"/>
        </a:spcAft>
        <a:buClr>
          <a:srgbClr val="6E6452"/>
        </a:buClr>
        <a:buFont typeface="Arial" panose="020B0604020202020204" pitchFamily="34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</a:defRPr>
      </a:lvl4pPr>
      <a:lvl5pPr marL="1798638" indent="-358775" algn="l" rtl="0" eaLnBrk="0" fontAlgn="base" hangingPunct="0">
        <a:spcBef>
          <a:spcPts val="400"/>
        </a:spcBef>
        <a:spcAft>
          <a:spcPts val="800"/>
        </a:spcAft>
        <a:buClr>
          <a:srgbClr val="6E6452"/>
        </a:buClr>
        <a:buFont typeface="Arial" panose="020B0604020202020204" pitchFamily="34" charset="0"/>
        <a:buChar char="•"/>
        <a:tabLst>
          <a:tab pos="2190750" algn="l"/>
        </a:tabLst>
        <a:defRPr>
          <a:solidFill>
            <a:srgbClr val="6E6452"/>
          </a:solidFill>
          <a:latin typeface="+mn-lt"/>
        </a:defRPr>
      </a:lvl5pPr>
      <a:lvl6pPr marL="216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6pPr>
      <a:lvl7pPr marL="25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7pPr>
      <a:lvl8pPr marL="28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8pPr>
      <a:lvl9pPr marL="32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7" descr="C:\Documents and Settings\esther.muthoni\Local Settings\Temp\Temporary Directory 6 for GDC New Logos.zip\GDC New Logos\GDC New Logo - Aug 20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" b="76"/>
          <a:stretch>
            <a:fillRect/>
          </a:stretch>
        </p:blipFill>
        <p:spPr bwMode="auto">
          <a:xfrm>
            <a:off x="6629400" y="4724400"/>
            <a:ext cx="19923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381000" y="790575"/>
            <a:ext cx="8001000" cy="21050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3200" b="1" dirty="0" smtClean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FC161E3-4D88-45FA-A893-1316E7DA9281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7A06E6-1EC4-4E61-AD3D-3FF3A4942039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pic>
        <p:nvPicPr>
          <p:cNvPr id="11270" name="Picture 7" descr="C:\Documents and Settings\admin\Desktop\charlote\masco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22288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5"/>
          <p:cNvSpPr txBox="1">
            <a:spLocks noChangeArrowheads="1"/>
          </p:cNvSpPr>
          <p:nvPr/>
        </p:nvSpPr>
        <p:spPr bwMode="auto">
          <a:xfrm>
            <a:off x="304800" y="2655888"/>
            <a:ext cx="8077200" cy="12001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4000" b="1" dirty="0" smtClean="0">
                <a:solidFill>
                  <a:schemeClr val="accent1">
                    <a:lumMod val="75000"/>
                  </a:schemeClr>
                </a:solidFill>
              </a:rPr>
              <a:t>UBSUP - DTF project - KENYA</a:t>
            </a:r>
            <a:r>
              <a:rPr lang="en-GB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GB" altLang="en-US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altLang="en-US" sz="3200" b="1" dirty="0" smtClean="0">
                <a:solidFill>
                  <a:srgbClr val="C00000"/>
                </a:solidFill>
              </a:rPr>
              <a:t>Maintenance of a co-composting facility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0B50CF9-122D-4616-89D5-019927132E30}" type="datetime1">
              <a:rPr lang="en-US" smtClean="0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1407B2F-5DBA-4FBF-98BB-2F2EFEBAF8CE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pic>
        <p:nvPicPr>
          <p:cNvPr id="1331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28600"/>
            <a:ext cx="4967288" cy="537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itle 1"/>
          <p:cNvSpPr>
            <a:spLocks noGrp="1"/>
          </p:cNvSpPr>
          <p:nvPr>
            <p:ph type="title"/>
          </p:nvPr>
        </p:nvSpPr>
        <p:spPr>
          <a:xfrm>
            <a:off x="-2286000" y="0"/>
            <a:ext cx="8229600" cy="1143000"/>
          </a:xfrm>
        </p:spPr>
        <p:txBody>
          <a:bodyPr/>
          <a:lstStyle/>
          <a:p>
            <a:r>
              <a:rPr lang="en-ZA" altLang="en-US" sz="3600" smtClean="0"/>
              <a:t>Moisture control</a:t>
            </a:r>
            <a:br>
              <a:rPr lang="en-ZA" altLang="en-US" sz="3600" smtClean="0"/>
            </a:br>
            <a:r>
              <a:rPr lang="en-ZA" altLang="en-US" sz="2800" i="1" smtClean="0"/>
              <a:t>User’s guide page 11</a:t>
            </a:r>
          </a:p>
        </p:txBody>
      </p:sp>
      <p:sp>
        <p:nvSpPr>
          <p:cNvPr id="13318" name="TextBox 7"/>
          <p:cNvSpPr txBox="1">
            <a:spLocks noChangeArrowheads="1"/>
          </p:cNvSpPr>
          <p:nvPr/>
        </p:nvSpPr>
        <p:spPr bwMode="auto">
          <a:xfrm>
            <a:off x="228600" y="2825750"/>
            <a:ext cx="2971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Moisture content should be maintain between 40 to 60%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0B50CF9-122D-4616-89D5-019927132E30}" type="datetime1">
              <a:rPr lang="en-US" smtClean="0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57E71D-124A-4A6D-A47E-E262610F6B4E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15364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229600" cy="1143000"/>
          </a:xfrm>
        </p:spPr>
        <p:txBody>
          <a:bodyPr/>
          <a:lstStyle/>
          <a:p>
            <a:r>
              <a:rPr lang="en-ZA" altLang="en-US" sz="3600" smtClean="0"/>
              <a:t>Temperature control</a:t>
            </a:r>
            <a:br>
              <a:rPr lang="en-ZA" altLang="en-US" sz="3600" smtClean="0"/>
            </a:br>
            <a:r>
              <a:rPr lang="en-ZA" altLang="en-US" sz="2800" i="1" smtClean="0"/>
              <a:t>User’s guide page 10 and 11</a:t>
            </a:r>
          </a:p>
        </p:txBody>
      </p:sp>
      <p:pic>
        <p:nvPicPr>
          <p:cNvPr id="1536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863" y="2438400"/>
            <a:ext cx="683895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152400" y="1143000"/>
            <a:ext cx="8458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1</a:t>
            </a:r>
            <a:r>
              <a:rPr lang="en-ZA" altLang="en-US" sz="1800" baseline="30000">
                <a:latin typeface="Arial" panose="020B0604020202020204" pitchFamily="34" charset="0"/>
              </a:rPr>
              <a:t>st</a:t>
            </a:r>
            <a:r>
              <a:rPr lang="en-ZA" altLang="en-US" sz="1800">
                <a:latin typeface="Arial" panose="020B0604020202020204" pitchFamily="34" charset="0"/>
              </a:rPr>
              <a:t> week: temperature rises quickly up to 65</a:t>
            </a:r>
            <a:r>
              <a:rPr lang="en-ZA" altLang="en-US" sz="1800">
                <a:latin typeface="Arial" panose="020B0604020202020204" pitchFamily="34" charset="0"/>
                <a:sym typeface="Wingdings" panose="05000000000000000000" pitchFamily="2" charset="2"/>
              </a:rPr>
              <a:t>°C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  <a:sym typeface="Wingdings" panose="05000000000000000000" pitchFamily="2" charset="2"/>
              </a:rPr>
              <a:t>Next 6 weeks: temperature decreases gradually up to ambient temperature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  <a:sym typeface="Wingdings" panose="05000000000000000000" pitchFamily="2" charset="2"/>
              </a:rPr>
              <a:t>Next 4 weeks: temperature stabilize at ambient temperature</a:t>
            </a:r>
            <a:endParaRPr lang="en-ZA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0B50CF9-122D-4616-89D5-019927132E30}" type="datetime1">
              <a:rPr lang="en-US" smtClean="0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410B89-DAC3-4477-9791-22E5EE47162E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16388" name="Title 1"/>
          <p:cNvSpPr>
            <a:spLocks noGrp="1"/>
          </p:cNvSpPr>
          <p:nvPr>
            <p:ph type="title"/>
          </p:nvPr>
        </p:nvSpPr>
        <p:spPr>
          <a:xfrm>
            <a:off x="-1981200" y="28575"/>
            <a:ext cx="8229600" cy="1143000"/>
          </a:xfrm>
        </p:spPr>
        <p:txBody>
          <a:bodyPr/>
          <a:lstStyle/>
          <a:p>
            <a:r>
              <a:rPr lang="en-ZA" altLang="en-US" sz="3600" smtClean="0"/>
              <a:t>Temperature control</a:t>
            </a:r>
            <a:br>
              <a:rPr lang="en-ZA" altLang="en-US" sz="3600" smtClean="0"/>
            </a:br>
            <a:r>
              <a:rPr lang="en-ZA" altLang="en-US" sz="2800" i="1" smtClean="0"/>
              <a:t>User’s guide page 10 and 11</a:t>
            </a:r>
          </a:p>
        </p:txBody>
      </p:sp>
      <p:pic>
        <p:nvPicPr>
          <p:cNvPr id="16389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025" y="152400"/>
            <a:ext cx="40703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025" y="3933825"/>
            <a:ext cx="407035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58750" y="1487488"/>
            <a:ext cx="3810000" cy="2862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ZA" b="1" dirty="0"/>
              <a:t>Steps: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/>
              <a:t>Push a hole in the middle of the windrow with a stick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/>
              <a:t>Attach a thermometer to a stick with a piece of string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/>
              <a:t>Insert thermometer in the hole and leave it for 1 minute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/>
              <a:t>Read the temperature and monitor with the diagram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ZA" dirty="0"/>
          </a:p>
        </p:txBody>
      </p:sp>
      <p:sp>
        <p:nvSpPr>
          <p:cNvPr id="10" name="TextBox 9"/>
          <p:cNvSpPr txBox="1"/>
          <p:nvPr/>
        </p:nvSpPr>
        <p:spPr>
          <a:xfrm>
            <a:off x="158750" y="4435475"/>
            <a:ext cx="4359275" cy="922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ZA" b="1" dirty="0"/>
              <a:t>Read temperature: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/>
              <a:t>Daily during the first week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/>
              <a:t>Then 2 to 3 times per week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0B50CF9-122D-4616-89D5-019927132E30}" type="datetime1">
              <a:rPr lang="en-US" smtClean="0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B10D25-127A-439C-BE77-477E687B2981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17412" name="Title 1"/>
          <p:cNvSpPr>
            <a:spLocks noGrp="1"/>
          </p:cNvSpPr>
          <p:nvPr>
            <p:ph type="title"/>
          </p:nvPr>
        </p:nvSpPr>
        <p:spPr>
          <a:xfrm>
            <a:off x="-228600" y="161925"/>
            <a:ext cx="5410200" cy="1219200"/>
          </a:xfrm>
        </p:spPr>
        <p:txBody>
          <a:bodyPr/>
          <a:lstStyle/>
          <a:p>
            <a:r>
              <a:rPr lang="en-ZA" altLang="en-US" sz="3600" smtClean="0"/>
              <a:t>Trouble shooting: composting parameters</a:t>
            </a:r>
            <a:br>
              <a:rPr lang="en-ZA" altLang="en-US" sz="3600" smtClean="0"/>
            </a:br>
            <a:r>
              <a:rPr lang="en-ZA" altLang="en-US" sz="2800" i="1" smtClean="0"/>
              <a:t>User’s guide page 16</a:t>
            </a:r>
          </a:p>
        </p:txBody>
      </p:sp>
      <p:sp>
        <p:nvSpPr>
          <p:cNvPr id="17413" name="TextBox 6"/>
          <p:cNvSpPr txBox="1">
            <a:spLocks noChangeArrowheads="1"/>
          </p:cNvSpPr>
          <p:nvPr/>
        </p:nvSpPr>
        <p:spPr bwMode="auto">
          <a:xfrm>
            <a:off x="5715000" y="127000"/>
            <a:ext cx="190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Temperature:</a:t>
            </a:r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360363" y="1989138"/>
            <a:ext cx="1905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Odour:</a:t>
            </a:r>
          </a:p>
        </p:txBody>
      </p:sp>
      <p:pic>
        <p:nvPicPr>
          <p:cNvPr id="1741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609600"/>
            <a:ext cx="2686050" cy="264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249613"/>
            <a:ext cx="2686050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362200"/>
            <a:ext cx="4979988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0B50CF9-122D-4616-89D5-019927132E30}" type="datetime1">
              <a:rPr lang="en-US" smtClean="0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B5B578-1B43-4033-9B80-D499D903D1AB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18436" name="Title 1"/>
          <p:cNvSpPr>
            <a:spLocks noGrp="1"/>
          </p:cNvSpPr>
          <p:nvPr>
            <p:ph type="title"/>
          </p:nvPr>
        </p:nvSpPr>
        <p:spPr>
          <a:xfrm>
            <a:off x="-152400" y="2209800"/>
            <a:ext cx="3886200" cy="1360488"/>
          </a:xfrm>
        </p:spPr>
        <p:txBody>
          <a:bodyPr/>
          <a:lstStyle/>
          <a:p>
            <a:r>
              <a:rPr lang="en-ZA" altLang="en-US" sz="3500" smtClean="0"/>
              <a:t>Trouble shooting: </a:t>
            </a:r>
            <a:br>
              <a:rPr lang="en-ZA" altLang="en-US" sz="3500" smtClean="0"/>
            </a:br>
            <a:r>
              <a:rPr lang="en-ZA" altLang="en-US" sz="3500" smtClean="0"/>
              <a:t>climatic influences and vectors</a:t>
            </a:r>
            <a:r>
              <a:rPr lang="en-ZA" altLang="en-US" sz="3600" smtClean="0"/>
              <a:t/>
            </a:r>
            <a:br>
              <a:rPr lang="en-ZA" altLang="en-US" sz="3600" smtClean="0"/>
            </a:br>
            <a:r>
              <a:rPr lang="en-ZA" altLang="en-US" sz="2800" i="1" smtClean="0"/>
              <a:t>User’s guide page 17</a:t>
            </a:r>
          </a:p>
        </p:txBody>
      </p:sp>
      <p:pic>
        <p:nvPicPr>
          <p:cNvPr id="1843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"/>
          <a:stretch>
            <a:fillRect/>
          </a:stretch>
        </p:blipFill>
        <p:spPr bwMode="auto">
          <a:xfrm>
            <a:off x="3657600" y="301625"/>
            <a:ext cx="5022850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30" b="-58"/>
          <a:stretch>
            <a:fillRect/>
          </a:stretch>
        </p:blipFill>
        <p:spPr bwMode="auto">
          <a:xfrm>
            <a:off x="3657600" y="3154363"/>
            <a:ext cx="4979988" cy="264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0B50CF9-122D-4616-89D5-019927132E30}" type="datetime1">
              <a:rPr lang="en-US" smtClean="0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242AF1-725E-43F4-AD28-26C73F709F01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19460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086600" cy="1360488"/>
          </a:xfrm>
        </p:spPr>
        <p:txBody>
          <a:bodyPr/>
          <a:lstStyle/>
          <a:p>
            <a:r>
              <a:rPr lang="en-ZA" altLang="en-US" sz="3500" smtClean="0"/>
              <a:t>Trouble shooting: </a:t>
            </a:r>
            <a:br>
              <a:rPr lang="en-ZA" altLang="en-US" sz="3500" smtClean="0"/>
            </a:br>
            <a:r>
              <a:rPr lang="en-ZA" altLang="en-US" sz="3500" smtClean="0"/>
              <a:t>climatic influences and vectors</a:t>
            </a:r>
            <a:r>
              <a:rPr lang="en-ZA" altLang="en-US" sz="3600" smtClean="0"/>
              <a:t/>
            </a:r>
            <a:br>
              <a:rPr lang="en-ZA" altLang="en-US" sz="3600" smtClean="0"/>
            </a:br>
            <a:r>
              <a:rPr lang="en-ZA" altLang="en-US" sz="2800" i="1" smtClean="0"/>
              <a:t>User’s guide page 18</a:t>
            </a:r>
          </a:p>
        </p:txBody>
      </p:sp>
      <p:pic>
        <p:nvPicPr>
          <p:cNvPr id="19461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288" y="1754188"/>
            <a:ext cx="5105400" cy="429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05000"/>
            <a:ext cx="2678113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900488"/>
            <a:ext cx="2678113" cy="177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458200" cy="16002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>
              <a:tabLst>
                <a:tab pos="88900" algn="l"/>
                <a:tab pos="268288" algn="l"/>
              </a:tabLst>
              <a:defRPr/>
            </a:pPr>
            <a:r>
              <a:rPr lang="en-GB" altLang="en-US" sz="3200" b="1" dirty="0" smtClean="0">
                <a:solidFill>
                  <a:schemeClr val="tx2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Do you have any questions, remarks or suggestions?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CE76128-63B1-42D2-B944-8035C8D3D47E}" type="datetime1">
              <a:rPr lang="en-US"/>
              <a:pPr>
                <a:defRPr/>
              </a:pPr>
              <a:t>8/19/2017</a:t>
            </a:fld>
            <a:endParaRPr lang="en-US"/>
          </a:p>
        </p:txBody>
      </p:sp>
      <p:sp>
        <p:nvSpPr>
          <p:cNvPr id="2048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ADBAFD-2D05-4C4D-9F09-DF1FCD7D44D7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pic>
        <p:nvPicPr>
          <p:cNvPr id="20485" name="Grafik 8" descr="imagesUABJNRZ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97100"/>
            <a:ext cx="28194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IZ_Banner_Kopfzeile-Ausland (3)">
  <a:themeElements>
    <a:clrScheme name="GIZ">
      <a:dk1>
        <a:srgbClr val="000000"/>
      </a:dk1>
      <a:lt1>
        <a:srgbClr val="FFFFFF"/>
      </a:lt1>
      <a:dk2>
        <a:srgbClr val="6E6452"/>
      </a:dk2>
      <a:lt2>
        <a:srgbClr val="D2CDC8"/>
      </a:lt2>
      <a:accent1>
        <a:srgbClr val="C80F0F"/>
      </a:accent1>
      <a:accent2>
        <a:srgbClr val="4B859F"/>
      </a:accent2>
      <a:accent3>
        <a:srgbClr val="B498BA"/>
      </a:accent3>
      <a:accent4>
        <a:srgbClr val="F3BF49"/>
      </a:accent4>
      <a:accent5>
        <a:srgbClr val="94B322"/>
      </a:accent5>
      <a:accent6>
        <a:srgbClr val="B4E3ED"/>
      </a:accent6>
      <a:hlink>
        <a:srgbClr val="0000FF"/>
      </a:hlink>
      <a:folHlink>
        <a:srgbClr val="800080"/>
      </a:folHlink>
    </a:clrScheme>
    <a:fontScheme name="GIZ Schri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8481</TotalTime>
  <Words>154</Words>
  <Application>Microsoft Office PowerPoint</Application>
  <PresentationFormat>On-screen Show (4:3)</PresentationFormat>
  <Paragraphs>42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Arial Narrow</vt:lpstr>
      <vt:lpstr>Wingdings</vt:lpstr>
      <vt:lpstr>Office Theme</vt:lpstr>
      <vt:lpstr>GIZ_Banner_Kopfzeile-Ausland (3)</vt:lpstr>
      <vt:lpstr> </vt:lpstr>
      <vt:lpstr>Moisture control User’s guide page 11</vt:lpstr>
      <vt:lpstr>Temperature control User’s guide page 10 and 11</vt:lpstr>
      <vt:lpstr>Temperature control User’s guide page 10 and 11</vt:lpstr>
      <vt:lpstr>Trouble shooting: composting parameters User’s guide page 16</vt:lpstr>
      <vt:lpstr>Trouble shooting:  climatic influences and vectors User’s guide page 17</vt:lpstr>
      <vt:lpstr>Trouble shooting:  climatic influences and vectors User’s guide page 18</vt:lpstr>
      <vt:lpstr>Do you have any questions, remarks or suggestions?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Services Trust Fund</dc:title>
  <dc:creator>Maria.Notley</dc:creator>
  <cp:lastModifiedBy>Bernard Njenga</cp:lastModifiedBy>
  <cp:revision>528</cp:revision>
  <cp:lastPrinted>2012-07-20T13:18:10Z</cp:lastPrinted>
  <dcterms:created xsi:type="dcterms:W3CDTF">2011-07-26T11:49:09Z</dcterms:created>
  <dcterms:modified xsi:type="dcterms:W3CDTF">2017-08-19T01:03:55Z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00080078070000000000010271a00207f4000400038000</vt:lpwstr>
  </property>
</Properties>
</file>